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60" r:id="rId2"/>
    <p:sldId id="284" r:id="rId3"/>
    <p:sldId id="285" r:id="rId4"/>
    <p:sldId id="304" r:id="rId5"/>
    <p:sldId id="287" r:id="rId6"/>
    <p:sldId id="289" r:id="rId7"/>
    <p:sldId id="305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6" r:id="rId18"/>
    <p:sldId id="300" r:id="rId19"/>
    <p:sldId id="301" r:id="rId20"/>
  </p:sldIdLst>
  <p:sldSz cx="12192000" cy="6858000"/>
  <p:notesSz cx="6858000" cy="9144000"/>
  <p:embeddedFontLst>
    <p:embeddedFont>
      <p:font typeface="Kostar" panose="02020601020101020101" pitchFamily="18" charset="-127"/>
      <p:regular r:id="rId22"/>
    </p:embeddedFont>
    <p:embeddedFont>
      <p:font typeface="나눔바른고딕OTF" panose="02020603020101020101" pitchFamily="18" charset="-127"/>
      <p:regular r:id="rId23"/>
      <p:bold r:id="rId24"/>
    </p:embeddedFont>
    <p:embeddedFont>
      <p:font typeface="나눔스퀘어 Bold" panose="020B0600000101010101" pitchFamily="50" charset="-127"/>
      <p:bold r:id="rId25"/>
    </p:embeddedFont>
    <p:embeddedFont>
      <p:font typeface="나눔스퀘어OTF Bold" panose="020B0600000101010101" pitchFamily="34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AF8"/>
    <a:srgbClr val="FFCCCC"/>
    <a:srgbClr val="FFCCFF"/>
    <a:srgbClr val="FFD966"/>
    <a:srgbClr val="F8F8F8"/>
    <a:srgbClr val="4CA5E2"/>
    <a:srgbClr val="2F97DD"/>
    <a:srgbClr val="2187C9"/>
    <a:srgbClr val="2080C2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2" autoAdjust="0"/>
    <p:restoredTop sz="80415" autoAdjust="0"/>
  </p:normalViewPr>
  <p:slideViewPr>
    <p:cSldViewPr snapToGrid="0" showGuides="1">
      <p:cViewPr varScale="1">
        <p:scale>
          <a:sx n="91" d="100"/>
          <a:sy n="91" d="100"/>
        </p:scale>
        <p:origin x="1080" y="96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1F76-84BD-4CB3-AC06-4561AE45B2DE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E9BB4-E5E7-4648-B296-B8FC52684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0FE4E036-F132-4506-931F-F581B39FAB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0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You require more city gas </a:t>
            </a:r>
            <a:r>
              <a:rPr lang="ko-KR" altLang="en-US" dirty="0"/>
              <a:t>팀의 </a:t>
            </a:r>
            <a:r>
              <a:rPr lang="en-US" altLang="ko-KR" dirty="0"/>
              <a:t>1</a:t>
            </a:r>
            <a:r>
              <a:rPr lang="ko-KR" altLang="en-US" dirty="0"/>
              <a:t>주차 발표를 맡은 홍성현이라고 합니다</a:t>
            </a:r>
            <a:r>
              <a:rPr lang="en-US" altLang="ko-KR" dirty="0"/>
              <a:t>. </a:t>
            </a:r>
            <a:r>
              <a:rPr lang="ko-KR" altLang="en-US" dirty="0"/>
              <a:t>저희 팀은 저와 김성민 학우</a:t>
            </a:r>
            <a:r>
              <a:rPr lang="en-US" altLang="ko-KR" dirty="0"/>
              <a:t>, </a:t>
            </a:r>
            <a:r>
              <a:rPr lang="ko-KR" altLang="en-US" dirty="0"/>
              <a:t>이승현 학우로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그럼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6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처리 서버에서는 하드웨어로부터 수집한 사진에 </a:t>
            </a:r>
            <a:r>
              <a:rPr lang="en-US" altLang="ko-KR" dirty="0"/>
              <a:t>OCR </a:t>
            </a:r>
            <a:r>
              <a:rPr lang="ko-KR" altLang="en-US" dirty="0"/>
              <a:t>기술을 사용해 검침 값을 파악합니다</a:t>
            </a:r>
            <a:r>
              <a:rPr lang="en-US" altLang="ko-KR" dirty="0"/>
              <a:t>. </a:t>
            </a:r>
            <a:r>
              <a:rPr lang="ko-KR" altLang="en-US" dirty="0"/>
              <a:t>그리고 어플리케이션에 사진과 검침 값을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80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어플리케이션에서는 처리 서버로부터 받은 사진과 값이 맞는지 사용자에게 물어보고</a:t>
            </a:r>
            <a:r>
              <a:rPr lang="en-US" altLang="ko-KR" dirty="0"/>
              <a:t>, </a:t>
            </a:r>
            <a:r>
              <a:rPr lang="ko-KR" altLang="en-US" dirty="0"/>
              <a:t>틀린 경우는 사용자가 값을 수정하게 합니다</a:t>
            </a:r>
            <a:r>
              <a:rPr lang="en-US" altLang="ko-KR" dirty="0"/>
              <a:t>. </a:t>
            </a:r>
            <a:r>
              <a:rPr lang="ko-KR" altLang="en-US" dirty="0"/>
              <a:t>이러한 피드백 과정을 거쳐 정확한 검침 값을 결과 서버로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935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 서버는 가스 회사 서버라고 가정한 일종의 더미 서버로</a:t>
            </a:r>
            <a:r>
              <a:rPr lang="en-US" altLang="ko-KR" dirty="0"/>
              <a:t>, </a:t>
            </a:r>
            <a:r>
              <a:rPr lang="ko-KR" altLang="en-US" dirty="0"/>
              <a:t>어플리케이션에서 보낸 값을 수신해서 출력하는 역할을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19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21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417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354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102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7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### </a:t>
            </a:r>
            <a:r>
              <a:rPr lang="ko-KR" altLang="en-US" dirty="0"/>
              <a:t>대답 시 참고 부분 </a:t>
            </a:r>
            <a:r>
              <a:rPr lang="en-US" altLang="ko-KR" dirty="0"/>
              <a:t>###</a:t>
            </a:r>
          </a:p>
          <a:p>
            <a:r>
              <a:rPr lang="en-US" altLang="ko-KR" dirty="0"/>
              <a:t>2017</a:t>
            </a:r>
            <a:r>
              <a:rPr lang="ko-KR" altLang="en-US" dirty="0"/>
              <a:t>년 기준</a:t>
            </a:r>
            <a:r>
              <a:rPr lang="en-US" altLang="ko-KR" dirty="0"/>
              <a:t>. </a:t>
            </a:r>
            <a:r>
              <a:rPr lang="ko-KR" altLang="en-US" dirty="0"/>
              <a:t>도시가스 전국 보급률 </a:t>
            </a:r>
            <a:r>
              <a:rPr lang="en-US" altLang="ko-KR" dirty="0"/>
              <a:t>82%(</a:t>
            </a:r>
            <a:r>
              <a:rPr lang="ko-KR" altLang="en-US" dirty="0"/>
              <a:t>한국도시가스협회</a:t>
            </a:r>
            <a:r>
              <a:rPr lang="en-US" altLang="ko-KR" dirty="0"/>
              <a:t>, </a:t>
            </a:r>
            <a:r>
              <a:rPr lang="ko-KR" altLang="en-US" dirty="0"/>
              <a:t>연간도시가스통계</a:t>
            </a:r>
            <a:r>
              <a:rPr lang="en-US" altLang="ko-KR" dirty="0"/>
              <a:t>, '</a:t>
            </a:r>
            <a:r>
              <a:rPr lang="ko-KR" altLang="en-US" dirty="0"/>
              <a:t>도시가스 보급률실적</a:t>
            </a:r>
            <a:r>
              <a:rPr lang="en-US" altLang="ko-KR" dirty="0"/>
              <a:t>’)</a:t>
            </a:r>
          </a:p>
          <a:p>
            <a:r>
              <a:rPr lang="en-US" altLang="ko-KR" dirty="0"/>
              <a:t>2017</a:t>
            </a:r>
            <a:r>
              <a:rPr lang="ko-KR" altLang="en-US" dirty="0"/>
              <a:t>년 기준</a:t>
            </a:r>
            <a:r>
              <a:rPr lang="en-US" altLang="ko-KR" dirty="0"/>
              <a:t>. </a:t>
            </a:r>
            <a:r>
              <a:rPr lang="ko-KR" altLang="en-US" dirty="0"/>
              <a:t>국내 도시가스 총 이용 가구 </a:t>
            </a:r>
            <a:r>
              <a:rPr lang="en-US" altLang="ko-KR" dirty="0"/>
              <a:t>1720</a:t>
            </a:r>
            <a:r>
              <a:rPr lang="ko-KR" altLang="en-US" dirty="0"/>
              <a:t>만 가구 중 일부 공동 </a:t>
            </a:r>
            <a:r>
              <a:rPr lang="ko-KR" altLang="en-US" dirty="0" err="1"/>
              <a:t>주택용</a:t>
            </a:r>
            <a:r>
              <a:rPr lang="ko-KR" altLang="en-US" dirty="0"/>
              <a:t> 등을 제외하고</a:t>
            </a:r>
            <a:r>
              <a:rPr lang="en-US" altLang="ko-KR" dirty="0"/>
              <a:t>, </a:t>
            </a:r>
            <a:r>
              <a:rPr lang="ko-KR" altLang="en-US" dirty="0"/>
              <a:t>대부분</a:t>
            </a:r>
            <a:r>
              <a:rPr lang="en-US" altLang="ko-KR" dirty="0"/>
              <a:t>(88%) </a:t>
            </a:r>
            <a:r>
              <a:rPr lang="ko-KR" altLang="en-US" dirty="0"/>
              <a:t>저가형 계량기 사용</a:t>
            </a:r>
            <a:r>
              <a:rPr lang="en-US" altLang="ko-KR" dirty="0"/>
              <a:t>(</a:t>
            </a:r>
            <a:r>
              <a:rPr lang="ko-KR" altLang="en-US" dirty="0"/>
              <a:t>한국도시가스협회 통계자료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계량기의 교체 또는 검정 주기는 </a:t>
            </a:r>
            <a:r>
              <a:rPr lang="en-US" altLang="ko-KR" dirty="0"/>
              <a:t>5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도시가스사업 제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6</a:t>
            </a:r>
            <a:r>
              <a:rPr lang="ko-KR" altLang="en-US" dirty="0"/>
              <a:t>항 사용자시설 및 도시가스 사업법 시행규칙 제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5</a:t>
            </a:r>
            <a:r>
              <a:rPr lang="ko-KR" altLang="en-US" dirty="0"/>
              <a:t>항 </a:t>
            </a:r>
            <a:r>
              <a:rPr lang="en-US" altLang="ko-KR" dirty="0"/>
              <a:t>2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### ###</a:t>
            </a:r>
          </a:p>
          <a:p>
            <a:r>
              <a:rPr lang="ko-KR" altLang="en-US" dirty="0"/>
              <a:t>원격 </a:t>
            </a:r>
            <a:r>
              <a:rPr lang="ko-KR" altLang="en-US" dirty="0" err="1"/>
              <a:t>지시부랑</a:t>
            </a:r>
            <a:r>
              <a:rPr lang="ko-KR" altLang="en-US" dirty="0"/>
              <a:t> 무슨 차이냐</a:t>
            </a:r>
            <a:r>
              <a:rPr lang="en-US" altLang="ko-KR" dirty="0"/>
              <a:t>? </a:t>
            </a:r>
            <a:r>
              <a:rPr lang="ko-KR" altLang="en-US" dirty="0"/>
              <a:t>스마트 계량기는 원격으로 알아서 다해주지 않냐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원격 가스 검침의 문제점 중 하나가 정확성입니다</a:t>
            </a:r>
            <a:r>
              <a:rPr lang="en-US" altLang="ko-KR" dirty="0"/>
              <a:t>. </a:t>
            </a:r>
            <a:r>
              <a:rPr lang="ko-KR" altLang="en-US" dirty="0"/>
              <a:t>사람이 신경 쓰지 않아도 알아서 값을 </a:t>
            </a:r>
            <a:r>
              <a:rPr lang="ko-KR" altLang="en-US" dirty="0" err="1"/>
              <a:t>보내겠거니</a:t>
            </a:r>
            <a:r>
              <a:rPr lang="ko-KR" altLang="en-US" dirty="0"/>
              <a:t> 생각하다가 고장이 나거나 다른 문제가 생기면 잘못된 검침 값을 기준으로 가스요금이 부과되는 반면</a:t>
            </a:r>
            <a:r>
              <a:rPr lang="en-US" altLang="ko-KR" dirty="0"/>
              <a:t>, </a:t>
            </a:r>
            <a:r>
              <a:rPr lang="ko-KR" altLang="en-US" dirty="0"/>
              <a:t>저희는 사용자에게 피드백을 받는 과정을 거쳐서 그러한 부분을 보완했습니다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비용의 이득이 있느냐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 팀에서도 많이 고려해봤는데</a:t>
            </a:r>
            <a:r>
              <a:rPr lang="en-US" altLang="ko-KR" dirty="0"/>
              <a:t>, </a:t>
            </a:r>
            <a:r>
              <a:rPr lang="ko-KR" altLang="en-US" dirty="0"/>
              <a:t>가격을 생각하면 하드웨어 최적화 부터 진행되어야 하는데 </a:t>
            </a:r>
            <a:r>
              <a:rPr lang="en-US" altLang="ko-KR" dirty="0"/>
              <a:t>16</a:t>
            </a:r>
            <a:r>
              <a:rPr lang="ko-KR" altLang="en-US" dirty="0"/>
              <a:t>주라는 기간 동안 </a:t>
            </a:r>
            <a:r>
              <a:rPr lang="en-US" altLang="ko-KR" dirty="0"/>
              <a:t>PCB </a:t>
            </a:r>
            <a:r>
              <a:rPr lang="ko-KR" altLang="en-US" dirty="0"/>
              <a:t>설계해서 발주 보내고 제작하고 통신도 </a:t>
            </a:r>
            <a:r>
              <a:rPr lang="en-US" altLang="ko-KR" dirty="0" err="1"/>
              <a:t>lora</a:t>
            </a:r>
            <a:r>
              <a:rPr lang="ko-KR" altLang="en-US" dirty="0"/>
              <a:t>망이나 </a:t>
            </a:r>
            <a:r>
              <a:rPr lang="en-US" altLang="ko-KR" dirty="0"/>
              <a:t>cat.m2 </a:t>
            </a:r>
            <a:r>
              <a:rPr lang="ko-KR" altLang="en-US" dirty="0"/>
              <a:t>같은 것을 써야 하는데</a:t>
            </a:r>
            <a:r>
              <a:rPr lang="en-US" altLang="ko-KR" dirty="0"/>
              <a:t>, </a:t>
            </a:r>
            <a:r>
              <a:rPr lang="ko-KR" altLang="en-US" dirty="0"/>
              <a:t>부품들 다 사서 모으는 기간이 해외구매 </a:t>
            </a:r>
            <a:r>
              <a:rPr lang="ko-KR" altLang="en-US" dirty="0" err="1"/>
              <a:t>해야하는</a:t>
            </a:r>
            <a:r>
              <a:rPr lang="ko-KR" altLang="en-US" dirty="0"/>
              <a:t> 부품도 존재하고</a:t>
            </a:r>
            <a:r>
              <a:rPr lang="en-US" altLang="ko-KR" dirty="0"/>
              <a:t>, </a:t>
            </a:r>
            <a:r>
              <a:rPr lang="ko-KR" altLang="en-US" dirty="0"/>
              <a:t>부품의 가격들도 있어서 이 프로젝트에서는 비용적인 면을 생각하지 않고 진행하기로 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12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주제</a:t>
            </a:r>
            <a:r>
              <a:rPr lang="en-US" altLang="ko-KR" dirty="0"/>
              <a:t>, </a:t>
            </a:r>
            <a:r>
              <a:rPr lang="ko-KR" altLang="en-US" dirty="0"/>
              <a:t>개요</a:t>
            </a:r>
            <a:r>
              <a:rPr lang="en-US" altLang="ko-KR" dirty="0"/>
              <a:t>, </a:t>
            </a:r>
            <a:r>
              <a:rPr lang="ko-KR" altLang="en-US" dirty="0"/>
              <a:t>동기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개발 및 구현 내용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주간 진행 계획에 대해 말씀드리고 마지막으로 질의응답시간을 갖도록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687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주제입니다</a:t>
            </a:r>
            <a:r>
              <a:rPr lang="en-US" altLang="ko-KR" dirty="0"/>
              <a:t>. </a:t>
            </a:r>
            <a:r>
              <a:rPr lang="ko-KR" altLang="en-US" dirty="0"/>
              <a:t>저희의 주제는 광학 문자 인식 기술을 이용한 가스 원격 검침 모듈 및 어플리케이션 제작입니다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65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개요는 도시 가스 검침을 검침원이 일일이 하지 않아도</a:t>
            </a:r>
            <a:r>
              <a:rPr lang="en-US" altLang="ko-KR" dirty="0"/>
              <a:t>, </a:t>
            </a:r>
            <a:r>
              <a:rPr lang="ko-KR" altLang="en-US" dirty="0"/>
              <a:t>자동으로 사진을 찍어 검침하는 모듈 및 어플리케이션을 제작하는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350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프로젝트의 동기에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국내 많은 집들이 도시 가스를 사용하고 있고</a:t>
            </a:r>
            <a:r>
              <a:rPr lang="en-US" altLang="ko-KR" dirty="0"/>
              <a:t>, </a:t>
            </a:r>
            <a:r>
              <a:rPr lang="ko-KR" altLang="en-US" dirty="0"/>
              <a:t>그 사용량은 도시 가스 계량기에 나타납니다</a:t>
            </a:r>
            <a:r>
              <a:rPr lang="en-US" altLang="ko-KR" dirty="0"/>
              <a:t>. </a:t>
            </a:r>
            <a:r>
              <a:rPr lang="ko-KR" altLang="en-US" dirty="0"/>
              <a:t>매 월마다 가스 사용 요금을 부과하기 위해 이를 검침합니다</a:t>
            </a:r>
            <a:r>
              <a:rPr lang="en-US" altLang="ko-KR" dirty="0"/>
              <a:t>. </a:t>
            </a:r>
            <a:r>
              <a:rPr lang="ko-KR" altLang="en-US" dirty="0"/>
              <a:t>집 밖에 가스계량기가 설치되어 있는 경우는 가스 검침원이 직접 검침하는 경우가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98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가스 계량기가 집 내부에 설치되어 있는 경우</a:t>
            </a:r>
            <a:r>
              <a:rPr lang="en-US" altLang="ko-KR" dirty="0"/>
              <a:t> </a:t>
            </a:r>
            <a:r>
              <a:rPr lang="ko-KR" altLang="en-US" dirty="0"/>
              <a:t>거주자가 자가 검침을 수행하는 경우도 있고</a:t>
            </a:r>
            <a:r>
              <a:rPr lang="en-US" altLang="ko-KR" dirty="0"/>
              <a:t>, </a:t>
            </a:r>
            <a:r>
              <a:rPr lang="ko-KR" altLang="en-US" dirty="0"/>
              <a:t>검침원이 집 안으로 방문하기도 합니다</a:t>
            </a:r>
            <a:r>
              <a:rPr lang="en-US" altLang="ko-KR" dirty="0"/>
              <a:t>. </a:t>
            </a:r>
            <a:r>
              <a:rPr lang="ko-KR" altLang="en-US" dirty="0"/>
              <a:t>자가 검침은 현관문 옆에 검침표에 기록하거나 사진을 찍어 검침원에게 전송하는 방식 등으로 이루어집니다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230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자가 검침을 매 월마다 하다 보면 때때로 검침을 잊어버리는 경우도 발생합니다</a:t>
            </a:r>
            <a:r>
              <a:rPr lang="en-US" altLang="ko-KR" dirty="0"/>
              <a:t>. </a:t>
            </a:r>
            <a:r>
              <a:rPr lang="ko-KR" altLang="en-US" dirty="0"/>
              <a:t>이 경우 검침원이 재방문하기도 하고 검침원에게 따로 연락을 </a:t>
            </a:r>
            <a:r>
              <a:rPr lang="ko-KR" altLang="en-US" dirty="0" err="1"/>
              <a:t>해야하는</a:t>
            </a:r>
            <a:r>
              <a:rPr lang="ko-KR" altLang="en-US" dirty="0"/>
              <a:t> 번거로움이 생깁니다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69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검침원이 계량기를 검침하기 위해 높은 담벼락을 난간 하나에 의지해 오르내리거나 좁은 집과 집 사이를 다니다가 부상에 노출될 염려도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집에 방문한 검침원에 대한 성범죄 문제 발생 가능성도 있고</a:t>
            </a:r>
            <a:r>
              <a:rPr lang="en-US" altLang="ko-KR" dirty="0"/>
              <a:t>, </a:t>
            </a:r>
            <a:r>
              <a:rPr lang="ko-KR" altLang="en-US" dirty="0"/>
              <a:t>가스 검침을 사칭한 범죄가 발생한적도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문제점들을 해결하기 위해 계량기에 자동화 모듈을 부착해 원격 가스 검침을 해보자는 생각으로 프로젝트를 시작하게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445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 프로젝트의 목표에 대해 설명 드리겠습니다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매 월 검침일 마다 검침원이 직접 방문하지 않아도</a:t>
            </a:r>
            <a:r>
              <a:rPr lang="en-US" altLang="ko-KR" dirty="0"/>
              <a:t>, </a:t>
            </a:r>
            <a:r>
              <a:rPr lang="ko-KR" altLang="en-US" dirty="0"/>
              <a:t>계량기 앞에 부착된 자동화 모듈을 통해 가스 계량기의 사진을 처리서버로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69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5D33-5040-4C7D-A701-E3CC5C82B41C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0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1248-B036-4C65-9AF8-584918AF15C3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0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35C2-9905-4EA5-ADF9-FACD6693FC2F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289D-B708-4C8A-9D95-F4DDF4094096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3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7EE0-5339-4158-91A7-54E8C83FC84F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F686-CB06-49B7-8304-056FB7755012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7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51D89-D5E2-433A-821C-EADD64D4BEC8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9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9663-552A-42C0-B76A-6B24C32B9641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9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29E3-8235-4504-A92D-ADF45611D267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92D3-F277-40C4-91B4-682C013570D5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2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A728-D50A-4360-AE21-0586325BCD88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3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BCEAE-6FEC-4E7A-B6C5-02448954A277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yourequiremorecitygas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21C3B-9A16-4774-B591-77EDC5DC50AD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7694" y="1487324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캡스톤</a:t>
            </a:r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 디자인 </a:t>
            </a:r>
            <a:r>
              <a:rPr lang="en-US" altLang="ko-KR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694" y="4855543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Kostar" panose="02020601020101020101" pitchFamily="18" charset="-127"/>
                <a:ea typeface="Kostar" panose="02020601020101020101" pitchFamily="18" charset="-127"/>
              </a:rPr>
              <a:t>팀명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: </a:t>
            </a:r>
            <a:r>
              <a:rPr lang="en-US" altLang="ko-KR" sz="2000" dirty="0">
                <a:latin typeface="Kostar" panose="02020601020101020101" pitchFamily="18" charset="-127"/>
                <a:ea typeface="Kostar" panose="02020601020101020101" pitchFamily="18" charset="-127"/>
              </a:rPr>
              <a:t>you require more city gas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30D9-3A32-46E0-BCAB-5546186931EB}"/>
              </a:ext>
            </a:extLst>
          </p:cNvPr>
          <p:cNvSpPr txBox="1"/>
          <p:nvPr/>
        </p:nvSpPr>
        <p:spPr>
          <a:xfrm>
            <a:off x="9042659" y="5717906"/>
            <a:ext cx="2805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20145034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홍성현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(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발표자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)</a:t>
            </a:r>
          </a:p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20146290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김성민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20142921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이승현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38E93-FA86-438B-B195-233804385701}"/>
              </a:ext>
            </a:extLst>
          </p:cNvPr>
          <p:cNvSpPr txBox="1"/>
          <p:nvPr/>
        </p:nvSpPr>
        <p:spPr>
          <a:xfrm>
            <a:off x="757694" y="5320646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조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주차 발표</a:t>
            </a:r>
            <a:endParaRPr lang="en-US" altLang="ko-KR" sz="2000" b="1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CE2EDF-5E6D-4AAF-872B-01C367FB0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40" y="2733397"/>
            <a:ext cx="2370318" cy="17529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CB3626-D650-47D4-9951-467FD6887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4" y="5785749"/>
            <a:ext cx="434354" cy="4343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146F4D-80EB-4C9F-BC04-C7A72FFCD0C6}"/>
              </a:ext>
            </a:extLst>
          </p:cNvPr>
          <p:cNvSpPr/>
          <p:nvPr/>
        </p:nvSpPr>
        <p:spPr>
          <a:xfrm>
            <a:off x="1192048" y="5806769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https://github.com/yourequiremorecitygas</a:t>
            </a:r>
            <a:endParaRPr lang="ko-KR" altLang="en-US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74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82ED8D-3F12-4696-9CB6-0759684B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96A986-EB10-4EDA-8BB7-45A382F195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20" y="2609197"/>
            <a:ext cx="1147420" cy="114742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46C44A0-AD50-46C3-885F-F5D73C8446A5}"/>
              </a:ext>
            </a:extLst>
          </p:cNvPr>
          <p:cNvSpPr/>
          <p:nvPr/>
        </p:nvSpPr>
        <p:spPr>
          <a:xfrm>
            <a:off x="5427328" y="3756617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처리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B2FE92-A192-49C4-A2FF-DA3455E88DE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118" y="3756617"/>
            <a:ext cx="1310964" cy="131096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C51DE86-6547-409D-9189-B4A320C4AB93}"/>
              </a:ext>
            </a:extLst>
          </p:cNvPr>
          <p:cNvSpPr/>
          <p:nvPr/>
        </p:nvSpPr>
        <p:spPr>
          <a:xfrm>
            <a:off x="9795468" y="3836145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8D239-CAFE-436D-8AE5-D2FA732167D5}"/>
              </a:ext>
            </a:extLst>
          </p:cNvPr>
          <p:cNvSpPr txBox="1"/>
          <p:nvPr/>
        </p:nvSpPr>
        <p:spPr>
          <a:xfrm>
            <a:off x="668957" y="1302966"/>
            <a:ext cx="1098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 서버에서는 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기술을 사용해 검침 값을 파악 후 어플리케이션에 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notification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7841C-4354-48CB-9474-E70904664F89}"/>
              </a:ext>
            </a:extLst>
          </p:cNvPr>
          <p:cNvSpPr txBox="1"/>
          <p:nvPr/>
        </p:nvSpPr>
        <p:spPr>
          <a:xfrm>
            <a:off x="451563" y="349632"/>
            <a:ext cx="311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개발내용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50789B-6004-4C4C-BB68-391C1C1455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6300000">
            <a:off x="303353" y="2802368"/>
            <a:ext cx="1639692" cy="8814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E613CB-0289-427B-B617-068D111E8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97" y="2802702"/>
            <a:ext cx="3429000" cy="3429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0CC5827-5E58-44FA-8BC3-4371616D2823}"/>
              </a:ext>
            </a:extLst>
          </p:cNvPr>
          <p:cNvGrpSpPr/>
          <p:nvPr/>
        </p:nvGrpSpPr>
        <p:grpSpPr>
          <a:xfrm>
            <a:off x="1984593" y="3155364"/>
            <a:ext cx="2676008" cy="2723676"/>
            <a:chOff x="2003094" y="3096812"/>
            <a:chExt cx="2676008" cy="272367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BA39F91-3031-4EEA-B26A-B666AC928AB5}"/>
                </a:ext>
              </a:extLst>
            </p:cNvPr>
            <p:cNvGrpSpPr/>
            <p:nvPr/>
          </p:nvGrpSpPr>
          <p:grpSpPr>
            <a:xfrm>
              <a:off x="2003094" y="3096812"/>
              <a:ext cx="2676008" cy="2723676"/>
              <a:chOff x="2003094" y="3096812"/>
              <a:chExt cx="2103666" cy="2141139"/>
            </a:xfrm>
          </p:grpSpPr>
          <p:sp>
            <p:nvSpPr>
              <p:cNvPr id="22" name="화살표: 원형 21">
                <a:extLst>
                  <a:ext uri="{FF2B5EF4-FFF2-40B4-BE49-F238E27FC236}">
                    <a16:creationId xmlns:a16="http://schemas.microsoft.com/office/drawing/2014/main" id="{16803A26-C6DB-430B-9C76-617BE9DD5511}"/>
                  </a:ext>
                </a:extLst>
              </p:cNvPr>
              <p:cNvSpPr/>
              <p:nvPr/>
            </p:nvSpPr>
            <p:spPr>
              <a:xfrm>
                <a:off x="2021921" y="3096812"/>
                <a:ext cx="2084839" cy="2084839"/>
              </a:xfrm>
              <a:prstGeom prst="circular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화살표: 원형 22">
                <a:extLst>
                  <a:ext uri="{FF2B5EF4-FFF2-40B4-BE49-F238E27FC236}">
                    <a16:creationId xmlns:a16="http://schemas.microsoft.com/office/drawing/2014/main" id="{E2D921DE-B092-4522-9415-0BCF3016346C}"/>
                  </a:ext>
                </a:extLst>
              </p:cNvPr>
              <p:cNvSpPr/>
              <p:nvPr/>
            </p:nvSpPr>
            <p:spPr>
              <a:xfrm rot="10800000">
                <a:off x="2003094" y="3153112"/>
                <a:ext cx="2084839" cy="2084839"/>
              </a:xfrm>
              <a:prstGeom prst="circular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E08184-7FE8-4EA5-8A18-6A1BB5AA60A7}"/>
                </a:ext>
              </a:extLst>
            </p:cNvPr>
            <p:cNvSpPr txBox="1"/>
            <p:nvPr/>
          </p:nvSpPr>
          <p:spPr>
            <a:xfrm>
              <a:off x="2618558" y="4070926"/>
              <a:ext cx="1381679" cy="89255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OCR</a:t>
              </a:r>
              <a:b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3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5817A8-0AB5-41E6-9379-408CC4F90190}"/>
              </a:ext>
            </a:extLst>
          </p:cNvPr>
          <p:cNvSpPr txBox="1"/>
          <p:nvPr/>
        </p:nvSpPr>
        <p:spPr>
          <a:xfrm>
            <a:off x="762569" y="1301269"/>
            <a:ext cx="10743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어플리케이션은 처리 서버로부터 받은 데이터를 사용자에게 피드백을 받고 전송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82ED8D-3F12-4696-9CB6-0759684B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C51DE86-6547-409D-9189-B4A320C4AB93}"/>
              </a:ext>
            </a:extLst>
          </p:cNvPr>
          <p:cNvSpPr/>
          <p:nvPr/>
        </p:nvSpPr>
        <p:spPr>
          <a:xfrm>
            <a:off x="2512621" y="3756618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전송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4C4B0F0-8529-4BE8-8BD6-48BDF26A3041}"/>
              </a:ext>
            </a:extLst>
          </p:cNvPr>
          <p:cNvSpPr/>
          <p:nvPr/>
        </p:nvSpPr>
        <p:spPr>
          <a:xfrm>
            <a:off x="7577672" y="3756618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전송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F701E2-6C29-4EE5-9285-B7F20685BB54}"/>
              </a:ext>
            </a:extLst>
          </p:cNvPr>
          <p:cNvGrpSpPr/>
          <p:nvPr/>
        </p:nvGrpSpPr>
        <p:grpSpPr>
          <a:xfrm>
            <a:off x="4858819" y="2150999"/>
            <a:ext cx="2380349" cy="4614357"/>
            <a:chOff x="3754188" y="2150999"/>
            <a:chExt cx="2380349" cy="461435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D284626-443B-4851-8D30-9C94BE61C471}"/>
                </a:ext>
              </a:extLst>
            </p:cNvPr>
            <p:cNvSpPr/>
            <p:nvPr/>
          </p:nvSpPr>
          <p:spPr>
            <a:xfrm>
              <a:off x="3918593" y="2751259"/>
              <a:ext cx="2051540" cy="359877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7EEC633-B946-4419-B0AF-52D0EA813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9" r="26756"/>
            <a:stretch/>
          </p:blipFill>
          <p:spPr>
            <a:xfrm>
              <a:off x="4335870" y="4700963"/>
              <a:ext cx="1186139" cy="156309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62B87A4-9FEA-40A2-A321-0D0000A7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188" y="2150999"/>
              <a:ext cx="2380349" cy="461435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F372F02-F22A-4150-8A31-DF8FC361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0323" y="3442717"/>
              <a:ext cx="985347" cy="98534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192A0-3E7F-41E2-96C3-B803F1B97A4F}"/>
                </a:ext>
              </a:extLst>
            </p:cNvPr>
            <p:cNvSpPr txBox="1"/>
            <p:nvPr/>
          </p:nvSpPr>
          <p:spPr>
            <a:xfrm>
              <a:off x="4488246" y="4500908"/>
              <a:ext cx="809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1234</a:t>
              </a:r>
              <a:endParaRPr lang="ko-KR" altLang="en-US" sz="2000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7CD252-1159-427E-BF01-7F7099619E3E}"/>
              </a:ext>
            </a:extLst>
          </p:cNvPr>
          <p:cNvSpPr txBox="1"/>
          <p:nvPr/>
        </p:nvSpPr>
        <p:spPr>
          <a:xfrm>
            <a:off x="451563" y="349632"/>
            <a:ext cx="311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개발내용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B2FE92-A192-49C4-A2FF-DA3455E88DE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" y="3677089"/>
            <a:ext cx="1310964" cy="13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0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C51DE86-6547-409D-9189-B4A320C4AB93}"/>
              </a:ext>
            </a:extLst>
          </p:cNvPr>
          <p:cNvSpPr/>
          <p:nvPr/>
        </p:nvSpPr>
        <p:spPr>
          <a:xfrm>
            <a:off x="1047312" y="3756618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전송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0C4089-1971-4DB9-9DAD-BF5D4CCE0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95" y="3064822"/>
            <a:ext cx="2695911" cy="2695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50F78-575F-4288-9376-C6571A95D90F}"/>
              </a:ext>
            </a:extLst>
          </p:cNvPr>
          <p:cNvSpPr txBox="1"/>
          <p:nvPr/>
        </p:nvSpPr>
        <p:spPr>
          <a:xfrm>
            <a:off x="762569" y="1301269"/>
            <a:ext cx="10743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서버는 데이터 수신 후 값 표시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9700B-CEB4-46CD-9DBE-1F036D665EEA}"/>
              </a:ext>
            </a:extLst>
          </p:cNvPr>
          <p:cNvSpPr txBox="1"/>
          <p:nvPr/>
        </p:nvSpPr>
        <p:spPr>
          <a:xfrm>
            <a:off x="451563" y="349632"/>
            <a:ext cx="311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개발내용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47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57B06-19CD-43CE-A6D9-F2E8026D7FF3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및 구현 내용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22D8A4-58BB-4337-84A4-774DECF3E746}"/>
              </a:ext>
            </a:extLst>
          </p:cNvPr>
          <p:cNvGrpSpPr/>
          <p:nvPr/>
        </p:nvGrpSpPr>
        <p:grpSpPr>
          <a:xfrm>
            <a:off x="520936" y="1927869"/>
            <a:ext cx="11240140" cy="3329177"/>
            <a:chOff x="520936" y="1833279"/>
            <a:chExt cx="11240140" cy="33291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FE9C5A-ED3E-45F1-B75A-4428BE83DBFC}"/>
                </a:ext>
              </a:extLst>
            </p:cNvPr>
            <p:cNvSpPr txBox="1"/>
            <p:nvPr/>
          </p:nvSpPr>
          <p:spPr>
            <a:xfrm>
              <a:off x="520936" y="1833279"/>
              <a:ext cx="1880488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35C40C-A865-4C13-B454-FD8FEEB3054A}"/>
                </a:ext>
              </a:extLst>
            </p:cNvPr>
            <p:cNvSpPr txBox="1"/>
            <p:nvPr/>
          </p:nvSpPr>
          <p:spPr>
            <a:xfrm>
              <a:off x="6232635" y="1833279"/>
              <a:ext cx="1880488" cy="5232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 서버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A4D85C-C284-4689-825E-1C641F4E2769}"/>
                </a:ext>
              </a:extLst>
            </p:cNvPr>
            <p:cNvSpPr/>
            <p:nvPr/>
          </p:nvSpPr>
          <p:spPr>
            <a:xfrm>
              <a:off x="520936" y="2571810"/>
              <a:ext cx="4923424" cy="2590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프로젝트에 필요한 하드웨어 파악 및 구매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</a:t>
              </a: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기계</a:t>
              </a: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회로</a:t>
              </a: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비동기식 통신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사진 촬영 및 전송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EC8441-293F-4D37-8A87-6F01D2632D4B}"/>
                </a:ext>
              </a:extLst>
            </p:cNvPr>
            <p:cNvSpPr/>
            <p:nvPr/>
          </p:nvSpPr>
          <p:spPr>
            <a:xfrm>
              <a:off x="6232635" y="2571810"/>
              <a:ext cx="5528441" cy="2590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하드웨어와 통신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하드웨어로부터 사진 수신 후 저장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머신러닝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이용하여 사진에서 숫자 추출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어플리케이션과 통신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49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F4E24-F0EE-4472-BFA1-D4249082C60B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및 구현 내용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C30A44-B7EB-4818-B162-4A2E830D277E}"/>
              </a:ext>
            </a:extLst>
          </p:cNvPr>
          <p:cNvGrpSpPr/>
          <p:nvPr/>
        </p:nvGrpSpPr>
        <p:grpSpPr>
          <a:xfrm>
            <a:off x="520935" y="1927869"/>
            <a:ext cx="11240141" cy="4177486"/>
            <a:chOff x="520935" y="1833279"/>
            <a:chExt cx="11240141" cy="41774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54E39-0A95-41DF-B704-EBCD9B9745BC}"/>
                </a:ext>
              </a:extLst>
            </p:cNvPr>
            <p:cNvSpPr txBox="1"/>
            <p:nvPr/>
          </p:nvSpPr>
          <p:spPr>
            <a:xfrm>
              <a:off x="520935" y="1833279"/>
              <a:ext cx="3663789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어플리케이션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(Android)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CD3F19-12D0-4D30-B618-5962CA3CC487}"/>
                </a:ext>
              </a:extLst>
            </p:cNvPr>
            <p:cNvSpPr txBox="1"/>
            <p:nvPr/>
          </p:nvSpPr>
          <p:spPr>
            <a:xfrm>
              <a:off x="6232635" y="3543230"/>
              <a:ext cx="1880488" cy="5232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 러닝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DFA3DA-A892-4A10-81E6-475F4FE64177}"/>
                </a:ext>
              </a:extLst>
            </p:cNvPr>
            <p:cNvSpPr/>
            <p:nvPr/>
          </p:nvSpPr>
          <p:spPr>
            <a:xfrm>
              <a:off x="520936" y="2571810"/>
              <a:ext cx="4923424" cy="3438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등록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UI, UX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제작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처리서버와 통신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 서버로부터 </a:t>
              </a:r>
              <a:r>
                <a:rPr lang="ko-KR" altLang="en-US" sz="21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리퀘스트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받으면 사진과 숫자를 표출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사용자로부터 결과 확인 및 피드백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서버에 데이터 전송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8364EC1-61CA-4C54-B877-1862FBCFA063}"/>
                </a:ext>
              </a:extLst>
            </p:cNvPr>
            <p:cNvSpPr/>
            <p:nvPr/>
          </p:nvSpPr>
          <p:spPr>
            <a:xfrm>
              <a:off x="6232635" y="4066450"/>
              <a:ext cx="5528441" cy="194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OCR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사용한 계량기 숫자 인식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 데이터 수집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</a:t>
              </a:r>
              <a:r>
                <a:rPr lang="ko-KR" altLang="en-US" sz="21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9DDD35-55EF-4BA6-8D3B-D0C290B937D4}"/>
              </a:ext>
            </a:extLst>
          </p:cNvPr>
          <p:cNvSpPr txBox="1"/>
          <p:nvPr/>
        </p:nvSpPr>
        <p:spPr>
          <a:xfrm>
            <a:off x="6232635" y="1927869"/>
            <a:ext cx="188048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서버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85BF8-5471-4F0E-989A-05B67EB9A6D2}"/>
              </a:ext>
            </a:extLst>
          </p:cNvPr>
          <p:cNvSpPr txBox="1"/>
          <p:nvPr/>
        </p:nvSpPr>
        <p:spPr>
          <a:xfrm>
            <a:off x="6232635" y="2628956"/>
            <a:ext cx="5607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어플리케이션으로부터 데이터 수신 확인 및 출력</a:t>
            </a:r>
            <a:endParaRPr lang="en-US" altLang="ko-KR" sz="21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3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A3B6B8-C710-4C73-8815-4103837FE78D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업무 분담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C458B8-047D-485D-8A38-0C6DCCA3DAB2}"/>
              </a:ext>
            </a:extLst>
          </p:cNvPr>
          <p:cNvGrpSpPr/>
          <p:nvPr/>
        </p:nvGrpSpPr>
        <p:grpSpPr>
          <a:xfrm>
            <a:off x="520935" y="1852516"/>
            <a:ext cx="7007732" cy="3927750"/>
            <a:chOff x="520935" y="1757926"/>
            <a:chExt cx="7007732" cy="3927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209E0B-9C17-4F1E-B759-00796EAB7D73}"/>
                </a:ext>
              </a:extLst>
            </p:cNvPr>
            <p:cNvSpPr txBox="1"/>
            <p:nvPr/>
          </p:nvSpPr>
          <p:spPr>
            <a:xfrm>
              <a:off x="520936" y="1833279"/>
              <a:ext cx="1880488" cy="5232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공통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AA8E9E-D355-47EC-8CC3-EED4D3B8E4F3}"/>
                </a:ext>
              </a:extLst>
            </p:cNvPr>
            <p:cNvSpPr txBox="1"/>
            <p:nvPr/>
          </p:nvSpPr>
          <p:spPr>
            <a:xfrm>
              <a:off x="520935" y="2974454"/>
              <a:ext cx="188048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6C02D2-4C06-483F-A2C5-D39A1B540CA8}"/>
                </a:ext>
              </a:extLst>
            </p:cNvPr>
            <p:cNvSpPr/>
            <p:nvPr/>
          </p:nvSpPr>
          <p:spPr>
            <a:xfrm>
              <a:off x="2605243" y="1757926"/>
              <a:ext cx="4923424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수집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</a:t>
              </a:r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DC4A0-B7B8-4781-8F99-041656E37D51}"/>
                </a:ext>
              </a:extLst>
            </p:cNvPr>
            <p:cNvSpPr txBox="1"/>
            <p:nvPr/>
          </p:nvSpPr>
          <p:spPr>
            <a:xfrm>
              <a:off x="520935" y="4050712"/>
              <a:ext cx="1880488" cy="523220"/>
            </a:xfrm>
            <a:prstGeom prst="rect">
              <a:avLst/>
            </a:prstGeom>
            <a:solidFill>
              <a:srgbClr val="FFCCC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홍성현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6190F-1A26-40DA-B308-F5DD814E5C0D}"/>
                </a:ext>
              </a:extLst>
            </p:cNvPr>
            <p:cNvSpPr txBox="1"/>
            <p:nvPr/>
          </p:nvSpPr>
          <p:spPr>
            <a:xfrm>
              <a:off x="520935" y="5162456"/>
              <a:ext cx="1880488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이승현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C9688BB-A840-43DF-AA13-AC6879CC8EC4}"/>
                </a:ext>
              </a:extLst>
            </p:cNvPr>
            <p:cNvSpPr/>
            <p:nvPr/>
          </p:nvSpPr>
          <p:spPr>
            <a:xfrm>
              <a:off x="2605243" y="3047163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모바일 어플리케이션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결과서버 구현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2E747F-2295-4293-AB9B-E47733AE4752}"/>
                </a:ext>
              </a:extLst>
            </p:cNvPr>
            <p:cNvSpPr/>
            <p:nvPr/>
          </p:nvSpPr>
          <p:spPr>
            <a:xfrm>
              <a:off x="2605243" y="4112267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머신러닝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 및 모델 연구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),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 서버 구현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49289-8922-4B32-9E58-3799ED137706}"/>
                </a:ext>
              </a:extLst>
            </p:cNvPr>
            <p:cNvSpPr/>
            <p:nvPr/>
          </p:nvSpPr>
          <p:spPr>
            <a:xfrm>
              <a:off x="2605243" y="5121358"/>
              <a:ext cx="4923424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설계 및 제작 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코딩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2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416AA-26B2-4A5E-AD41-151BFF427068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주간 진행 계획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717954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91868"/>
              </p:ext>
            </p:extLst>
          </p:nvPr>
        </p:nvGraphicFramePr>
        <p:xfrm>
          <a:off x="531313" y="2220913"/>
          <a:ext cx="11099040" cy="4452896"/>
        </p:xfrm>
        <a:graphic>
          <a:graphicData uri="http://schemas.openxmlformats.org/drawingml/2006/table">
            <a:tbl>
              <a:tblPr/>
              <a:tblGrid>
                <a:gridCol w="2965392">
                  <a:extLst>
                    <a:ext uri="{9D8B030D-6E8A-4147-A177-3AD203B41FA5}">
                      <a16:colId xmlns:a16="http://schemas.microsoft.com/office/drawing/2014/main" val="2602809618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570141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729359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06648791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18987333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65560801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01358271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320784643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35083059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046229868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77015989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7145719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92577141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6305314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6302465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2708510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829365315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제안서 작성 및 발표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중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간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말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8142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필요한 기본 지식 학습</a:t>
                      </a:r>
                      <a:endParaRPr lang="ko-KR" altLang="en-US" sz="1200" b="1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893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학습 데이터 수집</a:t>
                      </a:r>
                      <a:endParaRPr lang="ko-KR" altLang="en-US" sz="1200" b="1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39613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학습 데이터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전처리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01862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UI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및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UX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설계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2134761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장치 간 통신 프로토콜 설계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513312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하드웨어 설계 및 부품 구매</a:t>
                      </a:r>
                      <a:b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</a:b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리비전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 포함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2915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(OCR)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7384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카메라 기능 구현 및 테스트</a:t>
                      </a:r>
                      <a:endParaRPr lang="ko-KR" altLang="en-US" sz="1200" b="1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56942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UI,UX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제작</a:t>
                      </a:r>
                      <a:endParaRPr lang="ko-KR" altLang="en-US" sz="1200" b="1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8820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각 모듈 간 통신 기능 구현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8544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서버간 비동기 통신 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159162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푸쉬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알림 수신 및 처리 구현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41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51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416AA-26B2-4A5E-AD41-151BFF427068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주간 진행 계획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07995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881"/>
              </p:ext>
            </p:extLst>
          </p:nvPr>
        </p:nvGraphicFramePr>
        <p:xfrm>
          <a:off x="531313" y="2220913"/>
          <a:ext cx="11099040" cy="2561600"/>
        </p:xfrm>
        <a:graphic>
          <a:graphicData uri="http://schemas.openxmlformats.org/drawingml/2006/table">
            <a:tbl>
              <a:tblPr/>
              <a:tblGrid>
                <a:gridCol w="2965392">
                  <a:extLst>
                    <a:ext uri="{9D8B030D-6E8A-4147-A177-3AD203B41FA5}">
                      <a16:colId xmlns:a16="http://schemas.microsoft.com/office/drawing/2014/main" val="2602809618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570141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729359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06648791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18987333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65560801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01358271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320784643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35083059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046229868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77015989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7145719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92577141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6305314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6302465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2708510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829365315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-App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간 통신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중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간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말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9958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사용자에 의한 데이터 처리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및 피드백 기능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5147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UI,UX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개선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꾸미기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2538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 개선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마감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96519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 정확도 향상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48994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 구축 및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 표시 기능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4033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최종발표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준비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09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89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F8A718-03AD-4819-83E1-7BD6C8BBE4D1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022F2-677A-4AA8-89E7-D9CDB096EDA6}"/>
              </a:ext>
            </a:extLst>
          </p:cNvPr>
          <p:cNvSpPr txBox="1"/>
          <p:nvPr/>
        </p:nvSpPr>
        <p:spPr>
          <a:xfrm>
            <a:off x="757694" y="1487324"/>
            <a:ext cx="2387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질의 응답</a:t>
            </a:r>
            <a:endParaRPr lang="en-US" altLang="ko-KR" sz="4400" b="1" dirty="0">
              <a:solidFill>
                <a:schemeClr val="bg1"/>
              </a:solidFill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86A78E-05AE-4ABF-9254-41E036208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288" y="2764219"/>
            <a:ext cx="2370318" cy="17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1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0233E6-91A2-419D-89BB-8BF4D07EF411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DC8B4-4C69-41E6-82EA-B3009110C446}"/>
              </a:ext>
            </a:extLst>
          </p:cNvPr>
          <p:cNvSpPr txBox="1"/>
          <p:nvPr/>
        </p:nvSpPr>
        <p:spPr>
          <a:xfrm>
            <a:off x="757694" y="1487324"/>
            <a:ext cx="2725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감사합니다</a:t>
            </a:r>
            <a:endParaRPr lang="en-US" altLang="ko-KR" sz="4400" b="1" dirty="0">
              <a:solidFill>
                <a:schemeClr val="bg1"/>
              </a:solidFill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3A41B-A73B-4E50-9C02-3BEDA627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288" y="2764219"/>
            <a:ext cx="2370318" cy="17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2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B76A86-A1AB-41AA-91B0-17FE3B66FD1A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순서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1141161" y="1368266"/>
            <a:ext cx="873252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동기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목표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및 구현 내용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계획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5430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81895A-A288-418D-A61A-A52089D5F2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990255" y="3167390"/>
            <a:ext cx="1021149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광학 문자 인식 기술을 이용한 가스 원격 검침 모듈 및 어플리케이션 제작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1C26D-A948-4FAE-89F2-C298853EB574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203123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538326" y="1218605"/>
            <a:ext cx="11115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 가스 검침을 검침원이 일일이 하지 않아도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사진을 찍어 검침하는 모듈 및 앱 제작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04D2F-A29B-4C11-B9F8-A30615D91B22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FA3A8B-C23C-4AAA-BFC0-92097301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63" y="2029701"/>
            <a:ext cx="3555324" cy="461435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11B21E-8E5D-4D34-A867-2C2855AF2D01}"/>
              </a:ext>
            </a:extLst>
          </p:cNvPr>
          <p:cNvGrpSpPr/>
          <p:nvPr/>
        </p:nvGrpSpPr>
        <p:grpSpPr>
          <a:xfrm>
            <a:off x="7727909" y="2029701"/>
            <a:ext cx="2380349" cy="4614357"/>
            <a:chOff x="7625499" y="1862456"/>
            <a:chExt cx="2524341" cy="494884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3825B8-74E3-4974-BBCF-AAFD0E71A879}"/>
                </a:ext>
              </a:extLst>
            </p:cNvPr>
            <p:cNvSpPr/>
            <p:nvPr/>
          </p:nvSpPr>
          <p:spPr>
            <a:xfrm>
              <a:off x="7840717" y="2406869"/>
              <a:ext cx="2175642" cy="385965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7A095A-3B58-4ADF-A153-5FB78A85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499" y="1862456"/>
              <a:ext cx="2524341" cy="494884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5566C6-F087-4C05-9667-372B0A1C4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9" r="26756"/>
            <a:stretch/>
          </p:blipFill>
          <p:spPr>
            <a:xfrm>
              <a:off x="8299592" y="3498494"/>
              <a:ext cx="1257891" cy="1676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A4F9BB3-263C-4235-846D-2D251A7D894B}"/>
              </a:ext>
            </a:extLst>
          </p:cNvPr>
          <p:cNvSpPr/>
          <p:nvPr/>
        </p:nvSpPr>
        <p:spPr>
          <a:xfrm>
            <a:off x="2511972" y="2438400"/>
            <a:ext cx="2165131" cy="1116759"/>
          </a:xfrm>
          <a:prstGeom prst="roundRect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4B90-079B-46BE-ADC5-C116CCF65E9C}"/>
              </a:ext>
            </a:extLst>
          </p:cNvPr>
          <p:cNvSpPr txBox="1"/>
          <p:nvPr/>
        </p:nvSpPr>
        <p:spPr>
          <a:xfrm>
            <a:off x="3122713" y="2735169"/>
            <a:ext cx="94364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EAA4E-04D7-4F3E-B13F-557710828D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6300000">
            <a:off x="5619137" y="3200436"/>
            <a:ext cx="1639692" cy="88141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E583365-DC97-487C-9C5C-6A37B1C12461}"/>
              </a:ext>
            </a:extLst>
          </p:cNvPr>
          <p:cNvGrpSpPr/>
          <p:nvPr/>
        </p:nvGrpSpPr>
        <p:grpSpPr>
          <a:xfrm>
            <a:off x="7916127" y="3258389"/>
            <a:ext cx="2103666" cy="2141139"/>
            <a:chOff x="6229737" y="4761186"/>
            <a:chExt cx="1498172" cy="1524859"/>
          </a:xfrm>
        </p:grpSpPr>
        <p:sp>
          <p:nvSpPr>
            <p:cNvPr id="8" name="화살표: 원형 7">
              <a:extLst>
                <a:ext uri="{FF2B5EF4-FFF2-40B4-BE49-F238E27FC236}">
                  <a16:creationId xmlns:a16="http://schemas.microsoft.com/office/drawing/2014/main" id="{FDE503BC-369E-4A14-A62F-9D916D9A4818}"/>
                </a:ext>
              </a:extLst>
            </p:cNvPr>
            <p:cNvSpPr/>
            <p:nvPr/>
          </p:nvSpPr>
          <p:spPr>
            <a:xfrm>
              <a:off x="6243145" y="4761186"/>
              <a:ext cx="1484764" cy="148476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원형 16">
              <a:extLst>
                <a:ext uri="{FF2B5EF4-FFF2-40B4-BE49-F238E27FC236}">
                  <a16:creationId xmlns:a16="http://schemas.microsoft.com/office/drawing/2014/main" id="{59963CE8-2B4E-4590-8042-8325855E76F9}"/>
                </a:ext>
              </a:extLst>
            </p:cNvPr>
            <p:cNvSpPr/>
            <p:nvPr/>
          </p:nvSpPr>
          <p:spPr>
            <a:xfrm rot="10800000">
              <a:off x="6229737" y="4801281"/>
              <a:ext cx="1484764" cy="148476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12B25C-C31D-486E-926A-28CEB37525F0}"/>
              </a:ext>
            </a:extLst>
          </p:cNvPr>
          <p:cNvSpPr txBox="1"/>
          <p:nvPr/>
        </p:nvSpPr>
        <p:spPr>
          <a:xfrm>
            <a:off x="8505839" y="4095499"/>
            <a:ext cx="94364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</a:t>
            </a:r>
          </a:p>
        </p:txBody>
      </p:sp>
    </p:spTree>
    <p:extLst>
      <p:ext uri="{BB962C8B-B14F-4D97-AF65-F5344CB8AC3E}">
        <p14:creationId xmlns:p14="http://schemas.microsoft.com/office/powerpoint/2010/main" val="282231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A9616A8-8C1A-41CF-818F-8E19393B8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1785C-3FBC-48B3-9479-B7CCA2CA8B39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53C4F-9FCC-4D9A-8B36-639E6A1FD1BB}"/>
              </a:ext>
            </a:extLst>
          </p:cNvPr>
          <p:cNvSpPr txBox="1"/>
          <p:nvPr/>
        </p:nvSpPr>
        <p:spPr>
          <a:xfrm>
            <a:off x="2213569" y="3167390"/>
            <a:ext cx="776486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가스검침원이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가스계량기를 직접 검침하는 경우 多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67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AA09D-A485-4260-B36D-5F216695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7814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A0E066-78B3-42D7-9431-48ABB6FD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551A6-00C8-4008-B91C-285A42519116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FC7AA-D8F8-4E15-9E5B-EEBF68DAA8E6}"/>
              </a:ext>
            </a:extLst>
          </p:cNvPr>
          <p:cNvSpPr txBox="1"/>
          <p:nvPr/>
        </p:nvSpPr>
        <p:spPr>
          <a:xfrm>
            <a:off x="2213569" y="3167390"/>
            <a:ext cx="776486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 안에 가스 계량기가 설치된 경우 자가 검침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6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AA09D-A485-4260-B36D-5F216695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7814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2551A6-00C8-4008-B91C-285A42519116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4DA5D-B75C-4509-A717-00572488D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71" y="1390729"/>
            <a:ext cx="3559643" cy="3559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6C2342-E6D2-44BF-A0AB-3AF97A00F7B8}"/>
              </a:ext>
            </a:extLst>
          </p:cNvPr>
          <p:cNvSpPr txBox="1"/>
          <p:nvPr/>
        </p:nvSpPr>
        <p:spPr>
          <a:xfrm>
            <a:off x="2857960" y="5290478"/>
            <a:ext cx="6253463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검침을 잊어버리는 경우 종종 발생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50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6A14F5-79DD-4927-B796-5674D76D2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82ED8D-3F12-4696-9CB6-0759684B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81C9B2-AC24-4530-BE86-41A497F6B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9" y="4108159"/>
            <a:ext cx="2143125" cy="26133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FC87E4-3184-4C54-8CC0-4CD2FA1CE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9" y="220607"/>
            <a:ext cx="4577868" cy="3428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2277F8-4181-43E8-B68D-082D6FB6FBBE}"/>
              </a:ext>
            </a:extLst>
          </p:cNvPr>
          <p:cNvSpPr txBox="1"/>
          <p:nvPr/>
        </p:nvSpPr>
        <p:spPr>
          <a:xfrm>
            <a:off x="3680395" y="4992184"/>
            <a:ext cx="782055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부상 노출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성범죄 노출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사칭 범죄 노출 등 문제 존재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6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5817A8-0AB5-41E6-9379-408CC4F90190}"/>
              </a:ext>
            </a:extLst>
          </p:cNvPr>
          <p:cNvSpPr txBox="1"/>
          <p:nvPr/>
        </p:nvSpPr>
        <p:spPr>
          <a:xfrm>
            <a:off x="595387" y="1302966"/>
            <a:ext cx="10411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계량기 앞에 부착된 자동화 모듈을 통해 검침 값 사진을 처리 서버로 전송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812A1-2D14-40AE-BF98-268A7BFAF838}"/>
              </a:ext>
            </a:extLst>
          </p:cNvPr>
          <p:cNvSpPr txBox="1"/>
          <p:nvPr/>
        </p:nvSpPr>
        <p:spPr>
          <a:xfrm>
            <a:off x="451563" y="349632"/>
            <a:ext cx="311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개발내용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91B1EC-CA24-493A-8328-6C9A65DAA813}"/>
              </a:ext>
            </a:extLst>
          </p:cNvPr>
          <p:cNvGrpSpPr/>
          <p:nvPr/>
        </p:nvGrpSpPr>
        <p:grpSpPr>
          <a:xfrm>
            <a:off x="954404" y="2029701"/>
            <a:ext cx="3555324" cy="4614357"/>
            <a:chOff x="1799963" y="2029701"/>
            <a:chExt cx="3555324" cy="461435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1097A35-0B41-4F90-A084-D68EA3027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963" y="2029701"/>
              <a:ext cx="3555324" cy="4614357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1168E99-F920-46E7-8754-2A39364277E1}"/>
                </a:ext>
              </a:extLst>
            </p:cNvPr>
            <p:cNvSpPr/>
            <p:nvPr/>
          </p:nvSpPr>
          <p:spPr>
            <a:xfrm>
              <a:off x="2511972" y="2438400"/>
              <a:ext cx="2165131" cy="1116759"/>
            </a:xfrm>
            <a:prstGeom prst="roundRect">
              <a:avLst/>
            </a:prstGeom>
            <a:solidFill>
              <a:srgbClr val="FFD9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C3DECC-F225-4E11-A13B-3CD1AAA490A0}"/>
                </a:ext>
              </a:extLst>
            </p:cNvPr>
            <p:cNvSpPr txBox="1"/>
            <p:nvPr/>
          </p:nvSpPr>
          <p:spPr>
            <a:xfrm>
              <a:off x="3122713" y="2735169"/>
              <a:ext cx="94364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모듈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C9912E1-A76C-49BE-B334-72B28024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6300000">
            <a:off x="5143039" y="4270572"/>
            <a:ext cx="1639692" cy="88141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9417D4-1417-4E7F-8F44-D5B1022AA9BE}"/>
              </a:ext>
            </a:extLst>
          </p:cNvPr>
          <p:cNvGrpSpPr/>
          <p:nvPr/>
        </p:nvGrpSpPr>
        <p:grpSpPr>
          <a:xfrm>
            <a:off x="7577814" y="2996779"/>
            <a:ext cx="3429000" cy="3429000"/>
            <a:chOff x="7132077" y="2735169"/>
            <a:chExt cx="3429000" cy="342900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2D4B316-D534-41D3-9DC9-F9340ADC1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077" y="2735169"/>
              <a:ext cx="3429000" cy="3429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3E2913-A49D-4B00-8DDC-FB946C2DDE3F}"/>
                </a:ext>
              </a:extLst>
            </p:cNvPr>
            <p:cNvSpPr txBox="1"/>
            <p:nvPr/>
          </p:nvSpPr>
          <p:spPr>
            <a:xfrm>
              <a:off x="7810411" y="4127999"/>
              <a:ext cx="2072332" cy="13849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</a:t>
              </a:r>
              <a:b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(Processing Server)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B2677B9-91F7-4724-A267-469798B57D8D}"/>
              </a:ext>
            </a:extLst>
          </p:cNvPr>
          <p:cNvSpPr txBox="1"/>
          <p:nvPr/>
        </p:nvSpPr>
        <p:spPr>
          <a:xfrm rot="741627">
            <a:off x="4950618" y="3091523"/>
            <a:ext cx="251651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&gt;&gt;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전송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411578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1095</Words>
  <Application>Microsoft Office PowerPoint</Application>
  <PresentationFormat>와이드스크린</PresentationFormat>
  <Paragraphs>227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Kostar</vt:lpstr>
      <vt:lpstr>나눔스퀘어OTF Bold</vt:lpstr>
      <vt:lpstr>나눔바른고딕OTF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require more city gas</dc:title>
  <dc:creator>이승현;홍성현;김성민</dc:creator>
  <cp:lastModifiedBy>이 승현</cp:lastModifiedBy>
  <cp:revision>296</cp:revision>
  <dcterms:created xsi:type="dcterms:W3CDTF">2016-06-13T08:17:34Z</dcterms:created>
  <dcterms:modified xsi:type="dcterms:W3CDTF">2019-03-12T13:56:29Z</dcterms:modified>
</cp:coreProperties>
</file>